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4021" r:id="rId2"/>
    <p:sldMasterId id="2147484047" r:id="rId3"/>
  </p:sldMasterIdLst>
  <p:notesMasterIdLst>
    <p:notesMasterId r:id="rId22"/>
  </p:notesMasterIdLst>
  <p:sldIdLst>
    <p:sldId id="278" r:id="rId4"/>
    <p:sldId id="269" r:id="rId5"/>
    <p:sldId id="280" r:id="rId6"/>
    <p:sldId id="283" r:id="rId7"/>
    <p:sldId id="290" r:id="rId8"/>
    <p:sldId id="296" r:id="rId9"/>
    <p:sldId id="288" r:id="rId10"/>
    <p:sldId id="289" r:id="rId11"/>
    <p:sldId id="275" r:id="rId12"/>
    <p:sldId id="276" r:id="rId13"/>
    <p:sldId id="270" r:id="rId14"/>
    <p:sldId id="268" r:id="rId15"/>
    <p:sldId id="258" r:id="rId16"/>
    <p:sldId id="291" r:id="rId17"/>
    <p:sldId id="292" r:id="rId18"/>
    <p:sldId id="293" r:id="rId19"/>
    <p:sldId id="294" r:id="rId20"/>
    <p:sldId id="29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eta BT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eta BT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eta BT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eta BT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eta BT" pitchFamily="8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ineta BT" pitchFamily="8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ineta BT" pitchFamily="8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ineta BT" pitchFamily="8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ineta BT" pitchFamily="8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5320" autoAdjust="0"/>
  </p:normalViewPr>
  <p:slideViewPr>
    <p:cSldViewPr>
      <p:cViewPr varScale="1">
        <p:scale>
          <a:sx n="84" d="100"/>
          <a:sy n="84" d="100"/>
        </p:scale>
        <p:origin x="143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DCD2F-D072-4CF2-9445-8E15F0C23C8F}" type="datetimeFigureOut">
              <a:rPr lang="bg-BG" smtClean="0"/>
              <a:pPr/>
              <a:t>18.5.2024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75D11-A4DA-4317-A878-065B59F7EE2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473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75D11-A4DA-4317-A878-065B59F7EE29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193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bg-BG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bg-BG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bg-BG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bg-BG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bg-BG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bg-BG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sp>
        <p:nvSpPr>
          <p:cNvPr id="1720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20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544B4A-F5D4-41D7-85FE-FBF141676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8F79-44C0-46C9-AEE5-0EF7837D5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2B74A-E2E6-466E-BA5F-90201AC26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лавие, съдърж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9230B-6731-478D-B6AD-9159130E1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лавие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16" name="Контейнер за 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2" name="Контейнер за долния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5" name="Контейнер за номер н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8C5E58B-65D9-496E-857E-5C76BA3F7EB4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лавие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7" name="Контейнер за съдържани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298472A-8DA8-4864-A3E1-85DA8834E65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9" name="Контейнер за 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1" name="Контейнер за долния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ECA12-FB3E-41DE-85CC-AD66BDDA77AB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лавие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8130D-0392-4A21-BA05-E655951FF202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лавие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25" name="Текстов контейне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8" name="Контейнер за съдържани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F8A684DE-E925-43A6-B57C-D5BE70AFA619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лавие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FBCDC-0318-46B3-A5EE-A0648807EDAB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24" name="Контейнер за долния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A16BB-C56E-435C-92F7-82E2BC26A54C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D2025-092F-4756-891E-8A8943232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29" name="Контейнер за долния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BFF6-50FC-4F54-9C56-8E1C91C7EDDA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нтейнер за картина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7B629-4A90-4FE2-B6BA-1D5A0168C06C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7" name="Заглавие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3A061-EAD8-4E25-83BB-23DCBB3BD44D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69F9D-16CF-4E03-8817-1BA26319222E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лавие, съдърж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53959-940F-4A63-88DD-30722C243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лавие и 4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79E13-29A2-44FC-AFD7-3E83AFE76C4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06629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E2FE6-DA1D-461D-8310-9B09752D9649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32" name="Правоъгъл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авоъгъл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авоъгъл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авоъгъл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авоъгъл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56" name="Правоъгъл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авоъгъл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авоъгъл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авоъгъл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44441-6B7D-4849-B6F2-6291801236AA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вободна форма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Свободна форма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Свободна форма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Свободна форма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Свободна форма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Свободна форма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Свободна форма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Свободна форма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Свободна форма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Свободна форма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Свободна форма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Свободна форма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Свободна форма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Свободна форма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Свободна форма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6770C-38F5-46B1-8622-3E7C56EE4EF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Правоъгъл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авоъгъл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авоъгъл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авоъгъл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16DE2-1FFA-4A30-AF65-13F8B66295D4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B114-2198-4710-937C-EEA8752C2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авоъгъл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6D6C3-6C04-423B-B5C6-63EFF4DB215A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6" name="Правоъгъл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авоъгъл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авоъгъл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авоъгъл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авоъгъл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авоъгъл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авоъгъл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авоъгъл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ED5D8-9C9B-4727-A333-70F97588F189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9678E-8F13-41DD-8E60-7E6759146F7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E535E-3387-431D-BBB4-D7B05F5EA2BD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аво съединение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иране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аво съединение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аво съединение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аво съединение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лавие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grpSp>
        <p:nvGrpSpPr>
          <p:cNvPr id="14" name="Групиране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аво съединение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аво съединение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аво съединение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иране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аво съединение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аво съединение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аво съединение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pPr>
              <a:defRPr/>
            </a:pPr>
            <a:fld id="{ED52D402-A376-4501-A36E-FCF225F26BD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DEDBE-3835-49A9-BA39-E5C4D62D3BCE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7259E-6EC2-483C-9D87-AEE1EE86F3C1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047E0-0E7A-41EE-A9C7-9973A0A8A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6D0DF-08FD-4C65-A62D-036B81ECC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29BEA-D843-4677-8A1C-B9486BD7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0BE6C-4A54-4C63-B319-48E9C4010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70EB6-7B93-4EF1-B192-A3BD71E76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A6B7-0EB2-4435-9F61-F96735A95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710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710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sp>
        <p:nvSpPr>
          <p:cNvPr id="17101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bg-BG"/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710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grpSp>
          <p:nvGrpSpPr>
            <p:cNvPr id="1128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710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bg-BG"/>
              </a:p>
            </p:txBody>
          </p:sp>
          <p:sp>
            <p:nvSpPr>
              <p:cNvPr id="1710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bg-BG"/>
              </a:p>
            </p:txBody>
          </p:sp>
          <p:sp>
            <p:nvSpPr>
              <p:cNvPr id="1710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bg-BG"/>
              </a:p>
            </p:txBody>
          </p:sp>
          <p:sp>
            <p:nvSpPr>
              <p:cNvPr id="1710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bg-BG"/>
              </a:p>
            </p:txBody>
          </p:sp>
          <p:sp>
            <p:nvSpPr>
              <p:cNvPr id="1710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bg-BG"/>
              </a:p>
            </p:txBody>
          </p:sp>
        </p:grpSp>
        <p:sp>
          <p:nvSpPr>
            <p:cNvPr id="1710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grpSp>
        <p:nvGrpSpPr>
          <p:cNvPr id="1126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7102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7102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7102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7102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7102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7102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sp>
        <p:nvSpPr>
          <p:cNvPr id="1710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10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02FDB82-F9D0-4111-A9A0-C9D293010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30" grpId="0"/>
      <p:bldP spid="17103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10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103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103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103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10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dirty="0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dirty="0" smtClean="0"/>
              <a:t>Второ ниво</a:t>
            </a:r>
          </a:p>
          <a:p>
            <a:pPr lvl="2" eaLnBrk="1" latinLnBrk="0" hangingPunct="1"/>
            <a:r>
              <a:rPr kumimoji="0" lang="bg-BG" dirty="0" smtClean="0"/>
              <a:t>Трето ниво</a:t>
            </a:r>
          </a:p>
          <a:p>
            <a:pPr lvl="3" eaLnBrk="1" latinLnBrk="0" hangingPunct="1"/>
            <a:r>
              <a:rPr kumimoji="0" lang="bg-BG" dirty="0" smtClean="0"/>
              <a:t>Четвърто ниво</a:t>
            </a:r>
          </a:p>
          <a:p>
            <a:pPr lvl="4" eaLnBrk="1" latinLnBrk="0" hangingPunct="1"/>
            <a:r>
              <a:rPr kumimoji="0" lang="bg-BG" dirty="0" smtClean="0"/>
              <a:t>Пето ниво</a:t>
            </a:r>
            <a:endParaRPr kumimoji="0" lang="en-US" dirty="0"/>
          </a:p>
        </p:txBody>
      </p:sp>
      <p:sp>
        <p:nvSpPr>
          <p:cNvPr id="11" name="Контейнер за 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8" name="Контейнер за долния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D215B11-B3FF-413B-B9AA-54F4917F9243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0" name="Контейнер за заглавие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5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авоъгъл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авоъгъл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авоъгъл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авоъгъл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D215B11-B3FF-413B-B9AA-54F4917F9243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D:\priem_09\09%20Kiril%20Marichkov%20-%20Kletva%20(%20www.Music-BG.org%20)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СУ „ПРОФ. Д-Р АСЕН  ЗЛАТАРОВ“ – </a:t>
            </a:r>
            <a:br>
              <a:rPr lang="bg-BG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МИНЕРАЛНИ БАНИ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8686800" cy="4572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9230B-6731-478D-B6AD-9159130E1C4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33850" y="1600200"/>
          <a:ext cx="361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hart" r:id="rId3" imgW="2762339" imgH="1143236" progId="MSGraph.Chart.8">
                  <p:embed followColorScheme="full"/>
                </p:oleObj>
              </mc:Choice>
              <mc:Fallback>
                <p:oleObj name="Chart" r:id="rId3" imgW="2762339" imgH="1143236" progId="MSGraph.Chart.8">
                  <p:embed followColorScheme="full"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1600200"/>
                        <a:ext cx="3619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 descr="C:\Users\User\Desktop\снимки\СУ\index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6019800" y="1286597"/>
            <a:ext cx="2918883" cy="2189163"/>
          </a:xfrm>
          <a:prstGeom prst="rect">
            <a:avLst/>
          </a:prstGeom>
          <a:noFill/>
        </p:spPr>
      </p:pic>
      <p:pic>
        <p:nvPicPr>
          <p:cNvPr id="2051" name="Picture 3" descr="C:\Users\User\Desktop\снимки\СУ\index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1"/>
            <a:ext cx="5638800" cy="4229100"/>
          </a:xfrm>
          <a:prstGeom prst="rect">
            <a:avLst/>
          </a:prstGeom>
          <a:noFill/>
        </p:spPr>
      </p:pic>
      <p:pic>
        <p:nvPicPr>
          <p:cNvPr id="8" name="Контейнер за съдържание 7" descr="IMG_20170116_102140.jpg"/>
          <p:cNvPicPr>
            <a:picLocks noGrp="1" noChangeAspect="1"/>
          </p:cNvPicPr>
          <p:nvPr>
            <p:ph sz="quarter" idx="4"/>
          </p:nvPr>
        </p:nvPicPr>
        <p:blipFill>
          <a:blip r:embed="rId7" cstate="print"/>
          <a:stretch>
            <a:fillRect/>
          </a:stretch>
        </p:blipFill>
        <p:spPr>
          <a:xfrm>
            <a:off x="6040582" y="4097339"/>
            <a:ext cx="2921207" cy="218916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9E13-29A2-44FC-AFD7-3E83AFE76C42}" type="slidenum">
              <a:rPr lang="bg-BG" smtClean="0"/>
              <a:pPr>
                <a:defRPr/>
              </a:pPr>
              <a:t>10</a:t>
            </a:fld>
            <a:endParaRPr lang="bg-BG"/>
          </a:p>
        </p:txBody>
      </p:sp>
      <p:sp>
        <p:nvSpPr>
          <p:cNvPr id="4" name="TextBox 3"/>
          <p:cNvSpPr txBox="1"/>
          <p:nvPr/>
        </p:nvSpPr>
        <p:spPr>
          <a:xfrm>
            <a:off x="609600" y="457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ОБУЧЕНИЕ ПО ОБЩООБРАЗОВАТЕЛНИТЕ ПРЕДМЕТИ</a:t>
            </a:r>
            <a:endParaRPr lang="en-US" sz="24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C:\Users\User\Desktop\снимки\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284" y="0"/>
            <a:ext cx="3088030" cy="2057400"/>
          </a:xfrm>
          <a:prstGeom prst="rect">
            <a:avLst/>
          </a:prstGeom>
          <a:noFill/>
        </p:spPr>
      </p:pic>
      <p:pic>
        <p:nvPicPr>
          <p:cNvPr id="3086" name="Picture 14" descr="C:\Users\User\Desktop\снимки\2 pr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0"/>
            <a:ext cx="2743200" cy="2057400"/>
          </a:xfrm>
          <a:prstGeom prst="rect">
            <a:avLst/>
          </a:prstGeom>
          <a:noFill/>
        </p:spPr>
      </p:pic>
      <p:pic>
        <p:nvPicPr>
          <p:cNvPr id="3087" name="Picture 15" descr="C:\Users\User\Desktop\снимки\mineralna_voda_chesh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2739881" cy="2057400"/>
          </a:xfrm>
          <a:prstGeom prst="rect">
            <a:avLst/>
          </a:prstGeom>
          <a:noFill/>
        </p:spPr>
      </p:pic>
      <p:pic>
        <p:nvPicPr>
          <p:cNvPr id="3088" name="Picture 16" descr="C:\Users\User\Desktop\снимки\hotel_izvor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362200"/>
            <a:ext cx="2438400" cy="1828799"/>
          </a:xfrm>
          <a:prstGeom prst="rect">
            <a:avLst/>
          </a:prstGeom>
          <a:noFill/>
        </p:spPr>
      </p:pic>
      <p:pic>
        <p:nvPicPr>
          <p:cNvPr id="3089" name="Picture 17" descr="C:\Users\User\Desktop\снимки\villa_belisima_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2362200"/>
            <a:ext cx="3214255" cy="1767839"/>
          </a:xfrm>
          <a:prstGeom prst="rect">
            <a:avLst/>
          </a:prstGeom>
          <a:noFill/>
        </p:spPr>
      </p:pic>
      <p:pic>
        <p:nvPicPr>
          <p:cNvPr id="3090" name="Picture 18" descr="C:\Users\User\Desktop\снимки\hotel_bulgar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362200"/>
            <a:ext cx="2286000" cy="1714500"/>
          </a:xfrm>
          <a:prstGeom prst="rect">
            <a:avLst/>
          </a:prstGeom>
          <a:noFill/>
        </p:spPr>
      </p:pic>
      <p:pic>
        <p:nvPicPr>
          <p:cNvPr id="3091" name="Picture 19" descr="C:\Users\User\Desktop\снимки\hotel_yonikotermal_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648200"/>
            <a:ext cx="2971622" cy="1982629"/>
          </a:xfrm>
          <a:prstGeom prst="rect">
            <a:avLst/>
          </a:prstGeom>
          <a:noFill/>
        </p:spPr>
      </p:pic>
      <p:pic>
        <p:nvPicPr>
          <p:cNvPr id="3092" name="Picture 20" descr="C:\Users\User\Desktop\снимки\semeen_hotel_yama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4648200"/>
            <a:ext cx="2743200" cy="2057400"/>
          </a:xfrm>
          <a:prstGeom prst="rect">
            <a:avLst/>
          </a:prstGeom>
          <a:noFill/>
        </p:spPr>
      </p:pic>
      <p:pic>
        <p:nvPicPr>
          <p:cNvPr id="126978" name="Picture 2" descr="C:\Users\User\Desktop\снимки\olimpia_roxana_0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36650" y="4648200"/>
            <a:ext cx="3007350" cy="200669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9678E-8F13-41DD-8E60-7E6759146F7F}" type="slidenum">
              <a:rPr lang="bg-BG" smtClean="0"/>
              <a:pPr>
                <a:defRPr/>
              </a:pPr>
              <a:t>11</a:t>
            </a:fld>
            <a:endParaRPr lang="bg-BG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C:\Users\User\Desktop\снимки\mineralni_izvori_obshtinska_ba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</p:spPr>
      </p:pic>
      <p:pic>
        <p:nvPicPr>
          <p:cNvPr id="128003" name="Picture 3" descr="C:\Users\User\Desktop\снимки\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89600"/>
            <a:ext cx="4038600" cy="2271713"/>
          </a:xfrm>
          <a:prstGeom prst="rect">
            <a:avLst/>
          </a:prstGeom>
          <a:noFill/>
        </p:spPr>
      </p:pic>
      <p:pic>
        <p:nvPicPr>
          <p:cNvPr id="128009" name="Picture 9" descr="&amp;Pcy;&amp;rcy;&amp;ocy;&amp;iecy;&amp;kcy;&amp;tcy;: &quot;&amp;Rcy;&amp;iecy;&amp;khcy;&amp;acy;&amp;bcy;&amp;icy;&amp;lcy;&amp;icy;&amp;tcy;&amp;acy;&amp;tscy;&amp;icy;&amp;yacy;  &amp;icy; &amp;bcy;&amp;lcy;&amp;acy;&amp;gcy;&amp;ocy;&amp;ucy;&amp;scy;&amp;tcy;&amp;rcy;&amp;ocy;&amp;yacy;&amp;vcy;&amp;acy;&amp;ncy;&amp;iecy; &amp;ncy;&amp;acy; &amp;pcy;&amp;acy;&amp;rcy;&amp;kcy;&amp;ocy;&amp;vcy;&amp;acy; &amp;scy;&amp;rcy;&amp;iecy;&amp;dcy;&amp;acy; &amp;scy;. &amp;Mcy;&amp;icy;&amp;ncy;&amp;iecy;&amp;rcy;&amp;acy;&amp;lcy;&amp;ncy;&amp;icy; &amp;bcy;&amp;acy;&amp;ncy;&amp;icy;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572000"/>
            <a:ext cx="3048000" cy="2286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A16BB-C56E-435C-92F7-82E2BC26A54C}" type="slidenum">
              <a:rPr lang="bg-BG" smtClean="0"/>
              <a:pPr>
                <a:defRPr/>
              </a:pPr>
              <a:t>12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 descr="C:\Users\User\Desktop\снимки\Чон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33582" cy="3238500"/>
          </a:xfrm>
          <a:prstGeom prst="rect">
            <a:avLst/>
          </a:prstGeom>
          <a:noFill/>
        </p:spPr>
      </p:pic>
      <p:pic>
        <p:nvPicPr>
          <p:cNvPr id="143362" name="Picture 2" descr="C:\Users\User\Desktop\снимки\komplex_olimpik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072" y="0"/>
            <a:ext cx="6083929" cy="4800600"/>
          </a:xfrm>
          <a:prstGeom prst="rect">
            <a:avLst/>
          </a:prstGeom>
          <a:noFill/>
        </p:spPr>
      </p:pic>
      <p:pic>
        <p:nvPicPr>
          <p:cNvPr id="143365" name="Picture 5" descr="C:\Users\User\Desktop\снимки\miramar_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1801"/>
            <a:ext cx="5853110" cy="3886200"/>
          </a:xfrm>
          <a:prstGeom prst="rect">
            <a:avLst/>
          </a:prstGeom>
          <a:noFill/>
        </p:spPr>
      </p:pic>
      <p:pic>
        <p:nvPicPr>
          <p:cNvPr id="143370" name="Picture 10" descr="&amp;Rcy;&amp;iecy;&amp;zcy;&amp;ucy;&amp;lcy;&amp;tcy;&amp;acy;&amp;tcy; &amp;scy; &amp;icy;&amp;zcy;&amp;ocy;&amp;bcy;&amp;rcy;&amp;acy;&amp;zhcy;&amp;iecy;&amp;ncy;&amp;icy;&amp;iecy; &amp;zcy;&amp;acy; &amp;khcy;&amp;acy;&amp;scy;&amp;kcy;&amp;ocy;&amp;vcy;&amp;scy;&amp;kcy;&amp;icy; &amp;mcy;&amp;icy;&amp;ncy;&amp;iecy;&amp;rcy;&amp;acy;&amp;lcy;&amp;ncy;&amp;icy; &amp;bcy;&amp;acy;&amp;ncy;&amp;icy; &amp;zcy;&amp;acy;&amp;mcy;&amp;hardcy;&amp;kcy;&amp;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675451"/>
            <a:ext cx="3276600" cy="218254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A16BB-C56E-435C-92F7-82E2BC26A54C}" type="slidenum">
              <a:rPr lang="bg-BG" smtClean="0"/>
              <a:pPr>
                <a:defRPr/>
              </a:pPr>
              <a:t>13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A16BB-C56E-435C-92F7-82E2BC26A54C}" type="slidenum">
              <a:rPr lang="bg-BG" smtClean="0"/>
              <a:pPr>
                <a:defRPr/>
              </a:pPr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1530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A16BB-C56E-435C-92F7-82E2BC26A54C}" type="slidenum">
              <a:rPr lang="bg-BG" smtClean="0"/>
              <a:pPr>
                <a:defRPr/>
              </a:pPr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1659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A16BB-C56E-435C-92F7-82E2BC26A54C}" type="slidenum">
              <a:rPr lang="bg-BG" smtClean="0"/>
              <a:pPr>
                <a:defRPr/>
              </a:pPr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973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Directo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6630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A16BB-C56E-435C-92F7-82E2BC26A54C}" type="slidenum">
              <a:rPr lang="bg-BG" smtClean="0"/>
              <a:pPr>
                <a:defRPr/>
              </a:pPr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21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170224_0859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221760" cy="54102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A16BB-C56E-435C-92F7-82E2BC26A54C}" type="slidenum">
              <a:rPr lang="bg-BG" smtClean="0"/>
              <a:pPr>
                <a:defRPr/>
              </a:pPr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8651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 КУРОРТА МИНЕРАЛНИ БАНИ</a:t>
            </a:r>
            <a:br>
              <a:rPr lang="bg-BG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СЕ ЛЕКУВАТ:</a:t>
            </a:r>
          </a:p>
        </p:txBody>
      </p:sp>
      <p:pic>
        <p:nvPicPr>
          <p:cNvPr id="26628" name="Picture 7" descr="Photo-00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600200"/>
            <a:ext cx="3886200" cy="4748991"/>
          </a:xfrm>
        </p:spPr>
      </p:pic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783817"/>
            <a:ext cx="38862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bg-BG" sz="2400" dirty="0" smtClean="0">
                <a:solidFill>
                  <a:schemeClr val="tx2">
                    <a:lumMod val="90000"/>
                  </a:schemeClr>
                </a:solidFill>
                <a:effectLst/>
              </a:rPr>
              <a:t>Болести на опорно-</a:t>
            </a:r>
          </a:p>
          <a:p>
            <a:pPr eaLnBrk="1" hangingPunct="1">
              <a:buNone/>
              <a:defRPr/>
            </a:pPr>
            <a:r>
              <a:rPr lang="bg-BG" sz="2400" dirty="0" smtClean="0">
                <a:solidFill>
                  <a:schemeClr val="tx2">
                    <a:lumMod val="90000"/>
                  </a:schemeClr>
                </a:solidFill>
                <a:effectLst/>
              </a:rPr>
              <a:t>    двигателния апарат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bg-BG" sz="2400" dirty="0" smtClean="0">
                <a:solidFill>
                  <a:schemeClr val="tx2">
                    <a:lumMod val="90000"/>
                  </a:schemeClr>
                </a:solidFill>
                <a:effectLst/>
              </a:rPr>
              <a:t>Болести на кръвта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bg-BG" sz="2400" dirty="0" smtClean="0">
                <a:solidFill>
                  <a:schemeClr val="tx2">
                    <a:lumMod val="90000"/>
                  </a:schemeClr>
                </a:solidFill>
                <a:effectLst/>
              </a:rPr>
              <a:t>Болест на </a:t>
            </a:r>
            <a:r>
              <a:rPr lang="bg-BG" sz="2400" dirty="0" err="1" smtClean="0">
                <a:solidFill>
                  <a:schemeClr val="tx2">
                    <a:lumMod val="90000"/>
                  </a:schemeClr>
                </a:solidFill>
                <a:effectLst/>
              </a:rPr>
              <a:t>Рейно</a:t>
            </a:r>
            <a:endParaRPr lang="bg-BG" sz="2400" dirty="0" smtClean="0">
              <a:solidFill>
                <a:schemeClr val="tx2">
                  <a:lumMod val="90000"/>
                </a:schemeClr>
              </a:solidFill>
              <a:effectLst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bg-BG" sz="2400" dirty="0" smtClean="0">
                <a:solidFill>
                  <a:schemeClr val="tx2">
                    <a:lumMod val="90000"/>
                  </a:schemeClr>
                </a:solidFill>
                <a:effectLst/>
              </a:rPr>
              <a:t>Болест на Бюргер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bg-BG" sz="2400" dirty="0" err="1" smtClean="0">
                <a:solidFill>
                  <a:schemeClr val="tx2">
                    <a:lumMod val="90000"/>
                  </a:schemeClr>
                </a:solidFill>
                <a:effectLst/>
              </a:rPr>
              <a:t>Тромбофлебити</a:t>
            </a:r>
            <a:endParaRPr lang="bg-BG" sz="2400" dirty="0" smtClean="0">
              <a:solidFill>
                <a:schemeClr val="tx2">
                  <a:lumMod val="90000"/>
                </a:schemeClr>
              </a:solidFill>
              <a:effectLst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bg-BG" sz="2400" dirty="0" err="1" smtClean="0">
                <a:solidFill>
                  <a:schemeClr val="tx2">
                    <a:lumMod val="90000"/>
                  </a:schemeClr>
                </a:solidFill>
                <a:effectLst/>
              </a:rPr>
              <a:t>Дерматити</a:t>
            </a:r>
            <a:endParaRPr lang="bg-BG" sz="2400" dirty="0" smtClean="0">
              <a:solidFill>
                <a:schemeClr val="tx2">
                  <a:lumMod val="90000"/>
                </a:schemeClr>
              </a:solidFill>
              <a:effectLst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bg-BG" sz="2400" dirty="0" smtClean="0">
                <a:solidFill>
                  <a:schemeClr val="tx2">
                    <a:lumMod val="90000"/>
                  </a:schemeClr>
                </a:solidFill>
                <a:effectLst/>
              </a:rPr>
              <a:t>Гинекологични заболявания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bg-BG" sz="2400" dirty="0" smtClean="0"/>
              <a:t>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3959-940F-4A63-88DD-30722C243E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153400" cy="5349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Професия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bg-BG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Изпълнител на термални процедури </a:t>
            </a:r>
            <a:endParaRPr lang="en-US" sz="24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bg-BG" sz="2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bg-BG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Специалност </a:t>
            </a:r>
            <a:endParaRPr lang="en-US" sz="2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bg-BG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Извършване</a:t>
            </a:r>
            <a:r>
              <a:rPr lang="bg-BG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bg-BG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термални процедури </a:t>
            </a:r>
            <a:r>
              <a:rPr lang="bg-BG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балнеологични и други възстановителни центрове </a:t>
            </a:r>
          </a:p>
          <a:p>
            <a:pPr marL="0" indent="0" algn="ctr">
              <a:buNone/>
            </a:pPr>
            <a:endParaRPr lang="bg-BG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bg-BG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Специалността за област Хасково се изучава</a:t>
            </a:r>
          </a:p>
          <a:p>
            <a:pPr marL="0" indent="0" algn="ctr">
              <a:buNone/>
            </a:pPr>
            <a:r>
              <a:rPr lang="bg-BG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ЕДИНСТВЕНО при нас</a:t>
            </a:r>
            <a:endParaRPr lang="bg-BG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3959-940F-4A63-88DD-30722C243E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УЧЕБНА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ГОДИНА</a:t>
            </a:r>
            <a:endParaRPr 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8423275" cy="4497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специалността </a:t>
            </a:r>
          </a:p>
          <a:p>
            <a:pPr marL="0" indent="0" algn="ctr">
              <a:buNone/>
            </a:pPr>
            <a:r>
              <a:rPr lang="bg-BG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</a:t>
            </a:r>
            <a:r>
              <a:rPr lang="bg-BG" sz="2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Извършване на термални процедури в балнеологични и други възстановителни центрове</a:t>
            </a:r>
            <a:r>
              <a:rPr lang="bg-BG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bg-BG" sz="2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bg-BG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балът се образува като сбор от:</a:t>
            </a:r>
          </a:p>
          <a:p>
            <a:pPr marL="0" indent="0" algn="ctr">
              <a:buNone/>
            </a:pPr>
            <a:endParaRPr lang="bg-BG" sz="2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Точките от НВО по БЕЛ х 2;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Точките от НВО по Математика х 2;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Годишната оценка по БЗО, преобразувана в точки;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Годишната оценка по ХООС, преобразувана в точки.</a:t>
            </a:r>
          </a:p>
          <a:p>
            <a:pPr>
              <a:buFontTx/>
              <a:buChar char="-"/>
            </a:pPr>
            <a:endParaRPr lang="bg-BG" sz="2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3959-940F-4A63-88DD-30722C243E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457200"/>
            <a:ext cx="762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>
                <a:latin typeface="Verdana" panose="020B0604030504040204" pitchFamily="34" charset="0"/>
                <a:ea typeface="Verdana" panose="020B0604030504040204" pitchFamily="34" charset="0"/>
              </a:rPr>
              <a:t>БАЛООБРАЗУВАНЕ</a:t>
            </a:r>
            <a:endParaRPr lang="en-US" sz="2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13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52600" y="1143000"/>
            <a:ext cx="5410200" cy="56333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3959-940F-4A63-88DD-30722C243E7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Verdana" panose="020B0604030504040204" pitchFamily="34" charset="0"/>
                <a:ea typeface="Verdana" panose="020B0604030504040204" pitchFamily="34" charset="0"/>
              </a:rPr>
              <a:t>ПРОФЕСИОНАЛНА ПОДГОТОВКА (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VIII</a:t>
            </a:r>
            <a:r>
              <a:rPr lang="bg-BG" sz="24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XII</a:t>
            </a:r>
            <a:r>
              <a:rPr lang="bg-BG" sz="2400" dirty="0">
                <a:latin typeface="Verdana" panose="020B0604030504040204" pitchFamily="34" charset="0"/>
                <a:ea typeface="Verdana" panose="020B0604030504040204" pitchFamily="34" charset="0"/>
              </a:rPr>
              <a:t> КЛАС)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81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_prof_Asen_Zlatarov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086600" cy="533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3959-940F-4A63-88DD-30722C243E7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954587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bg-BG" dirty="0" smtClean="0"/>
              <a:t>Обучението по специалните предмети в училището се провежда в специализиран учебен кабинет, оборудван с апаратура за терапия и рехабилитация.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70963"/>
            <a:ext cx="3907414" cy="52098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3959-940F-4A63-88DD-30722C243E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4572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>
                <a:latin typeface="Verdana" panose="020B0604030504040204" pitchFamily="34" charset="0"/>
                <a:ea typeface="Verdana" panose="020B0604030504040204" pitchFamily="34" charset="0"/>
              </a:rPr>
              <a:t>ОБУЧЕНИЕ по теория на професията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bg-BG" dirty="0" smtClean="0"/>
              <a:t>Обучението по практика се провежда и в реална работна среда в кабинетите в Специализирана болница за рехабилитация „Айлин“ и в балнеохотел „Топлика“.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4806950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5" descr="C:\Users\User\Desktop\снимки\SBR_Aylin_008.jpg"/>
          <p:cNvPicPr>
            <a:picLocks noChangeAspect="1" noChangeArrowheads="1"/>
          </p:cNvPicPr>
          <p:nvPr/>
        </p:nvPicPr>
        <p:blipFill>
          <a:blip r:embed="rId2"/>
          <a:srcRect r="31714"/>
          <a:stretch>
            <a:fillRect/>
          </a:stretch>
        </p:blipFill>
        <p:spPr bwMode="auto">
          <a:xfrm>
            <a:off x="4057650" y="1651545"/>
            <a:ext cx="2667000" cy="2195761"/>
          </a:xfrm>
          <a:prstGeom prst="rect">
            <a:avLst/>
          </a:prstGeom>
          <a:noFill/>
        </p:spPr>
      </p:pic>
      <p:pic>
        <p:nvPicPr>
          <p:cNvPr id="6" name="Picture 2" descr="C:\Users\User\Desktop\снимки\hotel_bojur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895259"/>
            <a:ext cx="3048000" cy="22860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3959-940F-4A63-88DD-30722C243E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533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Verdana" panose="020B0604030504040204" pitchFamily="34" charset="0"/>
                <a:ea typeface="Verdana" panose="020B0604030504040204" pitchFamily="34" charset="0"/>
              </a:rPr>
              <a:t>ОБУЧЕНИЕ по практика на професията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77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7" name="09 Kiril Marichkov - Kletva ( www.Music-BG.org ).mp3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304800" cy="304800"/>
          </a:xfrm>
        </p:spPr>
      </p:pic>
      <p:pic>
        <p:nvPicPr>
          <p:cNvPr id="141313" name="Picture 1" descr="C:\Users\User\Desktop\снимки\hotel_bojur_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3505200" cy="3048000"/>
          </a:xfrm>
          <a:prstGeom prst="rect">
            <a:avLst/>
          </a:prstGeom>
          <a:noFill/>
        </p:spPr>
      </p:pic>
      <p:pic>
        <p:nvPicPr>
          <p:cNvPr id="141315" name="Picture 3" descr="C:\Users\User\Desktop\снимки\hotel_bojur_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7276" y="3338945"/>
            <a:ext cx="4724400" cy="3543300"/>
          </a:xfrm>
          <a:prstGeom prst="rect">
            <a:avLst/>
          </a:prstGeom>
          <a:noFill/>
        </p:spPr>
      </p:pic>
      <p:pic>
        <p:nvPicPr>
          <p:cNvPr id="141316" name="Picture 4" descr="C:\Users\User\Desktop\снимки\hotel_bojur_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3253854"/>
            <a:ext cx="2819400" cy="3375546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141317" name="Picture 5" descr="C:\Users\User\Desktop\снимки\SBR_Aylin_008.jpg"/>
          <p:cNvPicPr>
            <a:picLocks noChangeAspect="1" noChangeArrowheads="1"/>
          </p:cNvPicPr>
          <p:nvPr/>
        </p:nvPicPr>
        <p:blipFill>
          <a:blip r:embed="rId8"/>
          <a:srcRect r="31714"/>
          <a:stretch>
            <a:fillRect/>
          </a:stretch>
        </p:blipFill>
        <p:spPr bwMode="auto">
          <a:xfrm>
            <a:off x="3884876" y="76200"/>
            <a:ext cx="5029200" cy="3048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A16BB-C56E-435C-92F7-82E2BC26A54C}" type="slidenum">
              <a:rPr lang="bg-BG" smtClean="0"/>
              <a:pPr>
                <a:defRPr/>
              </a:pPr>
              <a:t>9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95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77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ътуване">
  <a:themeElements>
    <a:clrScheme name="Пътуване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ътуване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ътуване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1136</TotalTime>
  <Words>205</Words>
  <Application>Microsoft Office PowerPoint</Application>
  <PresentationFormat>Презентация на цял екран (4:3)</PresentationFormat>
  <Paragraphs>54</Paragraphs>
  <Slides>18</Slides>
  <Notes>1</Notes>
  <HiddenSlides>0</HiddenSlides>
  <MMClips>1</MMClips>
  <ScaleCrop>false</ScaleCrop>
  <HeadingPairs>
    <vt:vector size="8" baseType="variant">
      <vt:variant>
        <vt:lpstr>Използвани шрифтове</vt:lpstr>
      </vt:variant>
      <vt:variant>
        <vt:i4>12</vt:i4>
      </vt:variant>
      <vt:variant>
        <vt:lpstr>Тема</vt:lpstr>
      </vt:variant>
      <vt:variant>
        <vt:i4>3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34" baseType="lpstr">
      <vt:lpstr>Arial</vt:lpstr>
      <vt:lpstr>Calibri</vt:lpstr>
      <vt:lpstr>Consolas</vt:lpstr>
      <vt:lpstr>Corbel</vt:lpstr>
      <vt:lpstr>Franklin Gothic Book</vt:lpstr>
      <vt:lpstr>Franklin Gothic Medium</vt:lpstr>
      <vt:lpstr>Times New Roman</vt:lpstr>
      <vt:lpstr>Verdana</vt:lpstr>
      <vt:lpstr>Vineta BT</vt:lpstr>
      <vt:lpstr>Wingdings</vt:lpstr>
      <vt:lpstr>Wingdings 2</vt:lpstr>
      <vt:lpstr>Wingdings 3</vt:lpstr>
      <vt:lpstr>Mountain Top</vt:lpstr>
      <vt:lpstr>Пътуване</vt:lpstr>
      <vt:lpstr>Метро</vt:lpstr>
      <vt:lpstr>Chart</vt:lpstr>
      <vt:lpstr>СУ „ПРОФ. Д-Р АСЕН  ЗЛАТАРОВ“ –  МИНЕРАЛНИ БАНИ</vt:lpstr>
      <vt:lpstr>В КУРОРТА МИНЕРАЛНИ БАНИ СЕ ЛЕКУВАТ: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fyj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ПРОФЕСИОНАЛНА ГИМНАЗИЯ</dc:title>
  <dc:creator>koko</dc:creator>
  <cp:lastModifiedBy>Славея</cp:lastModifiedBy>
  <cp:revision>121</cp:revision>
  <dcterms:created xsi:type="dcterms:W3CDTF">2008-10-20T18:50:10Z</dcterms:created>
  <dcterms:modified xsi:type="dcterms:W3CDTF">2024-05-18T08:28:25Z</dcterms:modified>
</cp:coreProperties>
</file>